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9" r:id="rId5"/>
    <p:sldId id="272" r:id="rId6"/>
    <p:sldId id="266" r:id="rId7"/>
    <p:sldId id="267" r:id="rId8"/>
    <p:sldId id="268"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drugbank.ca/drugs/DB00651" TargetMode="External"/><Relationship Id="rId4" Type="http://schemas.openxmlformats.org/officeDocument/2006/relationships/hyperlink" Target="http://www.drugbank.ca/drugs/DB01303" TargetMode="External"/><Relationship Id="rId5" Type="http://schemas.openxmlformats.org/officeDocument/2006/relationships/hyperlink" Target="http://www.drugbank.ca/drugs/DB00277" TargetMode="External"/><Relationship Id="rId1" Type="http://schemas.openxmlformats.org/officeDocument/2006/relationships/slideLayout" Target="../slideLayouts/slideLayout3.xml"/><Relationship Id="rId2" Type="http://schemas.openxmlformats.org/officeDocument/2006/relationships/hyperlink" Target="http://www.drugbank.ca/drugs/DB0122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285860"/>
            <a:ext cx="7772400" cy="1470025"/>
          </a:xfrm>
        </p:spPr>
        <p:txBody>
          <a:bodyPr/>
          <a:lstStyle/>
          <a:p>
            <a:pPr algn="ctr"/>
            <a:r>
              <a:rPr lang="en-IN" dirty="0" smtClean="0">
                <a:solidFill>
                  <a:schemeClr val="tx1"/>
                </a:solidFill>
                <a:latin typeface="Times New Roman" pitchFamily="18" charset="0"/>
                <a:cs typeface="Times New Roman" pitchFamily="18" charset="0"/>
              </a:rPr>
              <a:t>Interferon Alfa-2a, Recombinant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71472" y="3357562"/>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DB00034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 </a:t>
            </a:r>
            <a:r>
              <a:rPr lang="en-IN" dirty="0" smtClean="0">
                <a:solidFill>
                  <a:srgbClr val="2F2B20"/>
                </a:solidFill>
              </a:rPr>
              <a:t>C</a:t>
            </a:r>
            <a:r>
              <a:rPr lang="en-IN" baseline="-25000" dirty="0" smtClean="0">
                <a:solidFill>
                  <a:srgbClr val="2F2B20"/>
                </a:solidFill>
              </a:rPr>
              <a:t>860</a:t>
            </a:r>
            <a:r>
              <a:rPr lang="en-IN" dirty="0" smtClean="0">
                <a:solidFill>
                  <a:srgbClr val="2F2B20"/>
                </a:solidFill>
              </a:rPr>
              <a:t>H</a:t>
            </a:r>
            <a:r>
              <a:rPr lang="en-IN" baseline="-25000" dirty="0" smtClean="0">
                <a:solidFill>
                  <a:srgbClr val="2F2B20"/>
                </a:solidFill>
              </a:rPr>
              <a:t>1353</a:t>
            </a:r>
            <a:r>
              <a:rPr lang="en-IN" dirty="0" smtClean="0">
                <a:solidFill>
                  <a:srgbClr val="2F2B20"/>
                </a:solidFill>
              </a:rPr>
              <a:t>N</a:t>
            </a:r>
            <a:r>
              <a:rPr lang="en-IN" baseline="-25000" dirty="0" smtClean="0">
                <a:solidFill>
                  <a:srgbClr val="2F2B20"/>
                </a:solidFill>
              </a:rPr>
              <a:t>227</a:t>
            </a:r>
            <a:r>
              <a:rPr lang="en-IN" dirty="0" smtClean="0">
                <a:solidFill>
                  <a:srgbClr val="2F2B20"/>
                </a:solidFill>
              </a:rPr>
              <a:t>O</a:t>
            </a:r>
            <a:r>
              <a:rPr lang="en-IN" baseline="-25000" dirty="0" smtClean="0">
                <a:solidFill>
                  <a:srgbClr val="2F2B20"/>
                </a:solidFill>
              </a:rPr>
              <a:t>255</a:t>
            </a:r>
            <a:r>
              <a:rPr lang="en-IN" dirty="0" smtClean="0">
                <a:solidFill>
                  <a:srgbClr val="2F2B20"/>
                </a:solidFill>
              </a:rPr>
              <a:t>S</a:t>
            </a:r>
            <a:r>
              <a:rPr lang="en-IN" baseline="-25000" dirty="0" smtClean="0">
                <a:solidFill>
                  <a:srgbClr val="2F2B20"/>
                </a:solidFill>
              </a:rPr>
              <a:t>9</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19241.1000</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The IM half-life of interferon alfa-2a is 6 hours to 8 hours; the half-life for IV infusion is 3.7 hours to 8.5 hours (mean 5.1 hours).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http://www.fda.gov/downloads/Drugs/DrugSafety/ucm111340.pdf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://www.rxlist.com/roferon-a-drug.htm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://www.webmd.com/drugs/2/drug-963/roferon-a-inj/details#side-effects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71480"/>
            <a:ext cx="7854696" cy="5184576"/>
          </a:xfrm>
        </p:spPr>
        <p:txBody>
          <a:bodyPr>
            <a:no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p>
          <a:p>
            <a:r>
              <a:rPr lang="en-US"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Interferon a (human leukocyte protein moiety reduced). A type I interferon consisting of 165 amino acid residues with lysine in position 23. This protein is produced by recombinant DNA technology and resembles interferon secreted by leukocytes. It is used extensively as an antiviral or </a:t>
            </a:r>
            <a:r>
              <a:rPr lang="en-IN" sz="1800" dirty="0" err="1" smtClean="0">
                <a:solidFill>
                  <a:schemeClr val="tx1"/>
                </a:solidFill>
                <a:latin typeface="Times New Roman" pitchFamily="18" charset="0"/>
                <a:cs typeface="Times New Roman" pitchFamily="18" charset="0"/>
              </a:rPr>
              <a:t>antineoplastic</a:t>
            </a:r>
            <a:r>
              <a:rPr lang="en-IN" sz="1800" dirty="0" smtClean="0">
                <a:solidFill>
                  <a:schemeClr val="tx1"/>
                </a:solidFill>
                <a:latin typeface="Times New Roman" pitchFamily="18" charset="0"/>
                <a:cs typeface="Times New Roman" pitchFamily="18" charset="0"/>
              </a:rPr>
              <a:t> agent. An oral form is being developed by Amarillo Biosciences.&amp;#13; </a:t>
            </a:r>
          </a:p>
          <a:p>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the treatment of chronic hepatitis C, hairy cell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AIDS-related Kaposi's sarcoma, and chronic </a:t>
            </a:r>
            <a:r>
              <a:rPr lang="en-IN" sz="1800" dirty="0" err="1" smtClean="0">
                <a:solidFill>
                  <a:schemeClr val="tx1"/>
                </a:solidFill>
                <a:latin typeface="Times New Roman" pitchFamily="18" charset="0"/>
                <a:cs typeface="Times New Roman" pitchFamily="18" charset="0"/>
              </a:rPr>
              <a:t>myelogenous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Also for the treatment of oral warts arising from HIV infection. </a:t>
            </a:r>
            <a:r>
              <a:rPr lang="en-US" sz="1800" dirty="0" smtClean="0">
                <a:solidFill>
                  <a:schemeClr val="tx1"/>
                </a:solidFill>
                <a:latin typeface="Times New Roman" pitchFamily="18" charset="0"/>
                <a:cs typeface="Times New Roman" pitchFamily="18" charset="0"/>
              </a:rPr>
              <a:t> </a:t>
            </a:r>
          </a:p>
          <a:p>
            <a:pPr algn="l"/>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err="1" smtClean="0">
                <a:solidFill>
                  <a:schemeClr val="tx1"/>
                </a:solidFill>
                <a:latin typeface="Times New Roman" pitchFamily="18" charset="0"/>
                <a:cs typeface="Times New Roman" pitchFamily="18" charset="0"/>
              </a:rPr>
              <a:t>Upregulates</a:t>
            </a:r>
            <a:r>
              <a:rPr lang="en-IN" sz="1800" dirty="0" smtClean="0">
                <a:solidFill>
                  <a:schemeClr val="tx1"/>
                </a:solidFill>
                <a:latin typeface="Times New Roman" pitchFamily="18" charset="0"/>
                <a:cs typeface="Times New Roman" pitchFamily="18" charset="0"/>
              </a:rPr>
              <a:t> the expression of MHC I proteins, allowing for increased presentation of peptides derived from viral antigens. This enhances the activation of CD8+ T cells that are the precursors for </a:t>
            </a:r>
            <a:r>
              <a:rPr lang="en-IN" sz="1800" dirty="0" err="1" smtClean="0">
                <a:solidFill>
                  <a:schemeClr val="tx1"/>
                </a:solidFill>
                <a:latin typeface="Times New Roman" pitchFamily="18" charset="0"/>
                <a:cs typeface="Times New Roman" pitchFamily="18" charset="0"/>
              </a:rPr>
              <a:t>cytotoxic</a:t>
            </a:r>
            <a:r>
              <a:rPr lang="en-IN" sz="1800" dirty="0" smtClean="0">
                <a:solidFill>
                  <a:schemeClr val="tx1"/>
                </a:solidFill>
                <a:latin typeface="Times New Roman" pitchFamily="18" charset="0"/>
                <a:cs typeface="Times New Roman" pitchFamily="18" charset="0"/>
              </a:rPr>
              <a:t> T lymphocytes (CTLs) and makes the macrophage a better target for CTL-mediated killing. Interferon alpha also induce the synthesis of several key antiviral mediators, including 2'-5' </a:t>
            </a:r>
            <a:r>
              <a:rPr lang="en-IN" sz="1800" dirty="0" err="1" smtClean="0">
                <a:solidFill>
                  <a:schemeClr val="tx1"/>
                </a:solidFill>
                <a:latin typeface="Times New Roman" pitchFamily="18" charset="0"/>
                <a:cs typeface="Times New Roman" pitchFamily="18" charset="0"/>
              </a:rPr>
              <a:t>oligoadenylate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synthetase</a:t>
            </a:r>
            <a:r>
              <a:rPr lang="en-IN" sz="1800" dirty="0" smtClean="0">
                <a:solidFill>
                  <a:schemeClr val="tx1"/>
                </a:solidFill>
                <a:latin typeface="Times New Roman" pitchFamily="18" charset="0"/>
                <a:cs typeface="Times New Roman" pitchFamily="18" charset="0"/>
              </a:rPr>
              <a:t> (2'-5' A </a:t>
            </a:r>
            <a:r>
              <a:rPr lang="en-IN" sz="1800" dirty="0" err="1" smtClean="0">
                <a:solidFill>
                  <a:schemeClr val="tx1"/>
                </a:solidFill>
                <a:latin typeface="Times New Roman" pitchFamily="18" charset="0"/>
                <a:cs typeface="Times New Roman" pitchFamily="18" charset="0"/>
              </a:rPr>
              <a:t>synthetase</a:t>
            </a:r>
            <a:r>
              <a:rPr lang="en-IN" sz="1800" dirty="0" smtClean="0">
                <a:solidFill>
                  <a:schemeClr val="tx1"/>
                </a:solidFill>
                <a:latin typeface="Times New Roman" pitchFamily="18" charset="0"/>
                <a:cs typeface="Times New Roman" pitchFamily="18" charset="0"/>
              </a:rPr>
              <a:t>) and protein </a:t>
            </a:r>
            <a:r>
              <a:rPr lang="en-IN" sz="1800" dirty="0" err="1" smtClean="0">
                <a:solidFill>
                  <a:schemeClr val="tx1"/>
                </a:solidFill>
                <a:latin typeface="Times New Roman" pitchFamily="18" charset="0"/>
                <a:cs typeface="Times New Roman" pitchFamily="18" charset="0"/>
              </a:rPr>
              <a:t>kinase</a:t>
            </a:r>
            <a:r>
              <a:rPr lang="en-IN" sz="1800" dirty="0" smtClean="0">
                <a:solidFill>
                  <a:schemeClr val="tx1"/>
                </a:solidFill>
                <a:latin typeface="Times New Roman" pitchFamily="18" charset="0"/>
                <a:cs typeface="Times New Roman" pitchFamily="18" charset="0"/>
              </a:rPr>
              <a:t> R.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282" y="714356"/>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60000"/>
              </a:lnSpc>
            </a:pPr>
            <a:r>
              <a:rPr lang="en-IN" sz="1800" dirty="0" smtClean="0">
                <a:solidFill>
                  <a:schemeClr val="tx1"/>
                </a:solidFill>
                <a:latin typeface="Times New Roman" pitchFamily="18" charset="0"/>
                <a:cs typeface="Times New Roman" pitchFamily="18" charset="0"/>
              </a:rPr>
              <a:t>Interferon alpha binds to type I interferon receptors (IFNAR1 and IFNAR2c) which, upon </a:t>
            </a:r>
            <a:r>
              <a:rPr lang="en-IN" sz="1800" dirty="0" err="1" smtClean="0">
                <a:solidFill>
                  <a:schemeClr val="tx1"/>
                </a:solidFill>
                <a:latin typeface="Times New Roman" pitchFamily="18" charset="0"/>
                <a:cs typeface="Times New Roman" pitchFamily="18" charset="0"/>
              </a:rPr>
              <a:t>dimerization</a:t>
            </a:r>
            <a:r>
              <a:rPr lang="en-IN" sz="1800" dirty="0" smtClean="0">
                <a:solidFill>
                  <a:schemeClr val="tx1"/>
                </a:solidFill>
                <a:latin typeface="Times New Roman" pitchFamily="18" charset="0"/>
                <a:cs typeface="Times New Roman" pitchFamily="18" charset="0"/>
              </a:rPr>
              <a:t>, activate two </a:t>
            </a:r>
            <a:r>
              <a:rPr lang="en-IN" sz="1800" dirty="0" err="1" smtClean="0">
                <a:solidFill>
                  <a:schemeClr val="tx1"/>
                </a:solidFill>
                <a:latin typeface="Times New Roman" pitchFamily="18" charset="0"/>
                <a:cs typeface="Times New Roman" pitchFamily="18" charset="0"/>
              </a:rPr>
              <a:t>Jak</a:t>
            </a:r>
            <a:r>
              <a:rPr lang="en-IN" sz="1800" dirty="0" smtClean="0">
                <a:solidFill>
                  <a:schemeClr val="tx1"/>
                </a:solidFill>
                <a:latin typeface="Times New Roman" pitchFamily="18" charset="0"/>
                <a:cs typeface="Times New Roman" pitchFamily="18" charset="0"/>
              </a:rPr>
              <a:t> (Janus </a:t>
            </a:r>
            <a:r>
              <a:rPr lang="en-IN" sz="1800" dirty="0" err="1" smtClean="0">
                <a:solidFill>
                  <a:schemeClr val="tx1"/>
                </a:solidFill>
                <a:latin typeface="Times New Roman" pitchFamily="18" charset="0"/>
                <a:cs typeface="Times New Roman" pitchFamily="18" charset="0"/>
              </a:rPr>
              <a:t>kinase</a:t>
            </a:r>
            <a:r>
              <a:rPr lang="en-IN" sz="1800" dirty="0" smtClean="0">
                <a:solidFill>
                  <a:schemeClr val="tx1"/>
                </a:solidFill>
                <a:latin typeface="Times New Roman" pitchFamily="18" charset="0"/>
                <a:cs typeface="Times New Roman" pitchFamily="18" charset="0"/>
              </a:rPr>
              <a:t>) tyrosine </a:t>
            </a:r>
            <a:r>
              <a:rPr lang="en-IN" sz="1800" dirty="0" err="1" smtClean="0">
                <a:solidFill>
                  <a:schemeClr val="tx1"/>
                </a:solidFill>
                <a:latin typeface="Times New Roman" pitchFamily="18" charset="0"/>
                <a:cs typeface="Times New Roman" pitchFamily="18" charset="0"/>
              </a:rPr>
              <a:t>kinases</a:t>
            </a:r>
            <a:r>
              <a:rPr lang="en-IN" sz="1800" dirty="0" smtClean="0">
                <a:solidFill>
                  <a:schemeClr val="tx1"/>
                </a:solidFill>
                <a:latin typeface="Times New Roman" pitchFamily="18" charset="0"/>
                <a:cs typeface="Times New Roman" pitchFamily="18" charset="0"/>
              </a:rPr>
              <a:t> (Jak1 and Tyk2). These </a:t>
            </a:r>
            <a:r>
              <a:rPr lang="en-IN" sz="1800" dirty="0" err="1" smtClean="0">
                <a:solidFill>
                  <a:schemeClr val="tx1"/>
                </a:solidFill>
                <a:latin typeface="Times New Roman" pitchFamily="18" charset="0"/>
                <a:cs typeface="Times New Roman" pitchFamily="18" charset="0"/>
              </a:rPr>
              <a:t>transphosphorylate</a:t>
            </a:r>
            <a:r>
              <a:rPr lang="en-IN" sz="1800" dirty="0" smtClean="0">
                <a:solidFill>
                  <a:schemeClr val="tx1"/>
                </a:solidFill>
                <a:latin typeface="Times New Roman" pitchFamily="18" charset="0"/>
                <a:cs typeface="Times New Roman" pitchFamily="18" charset="0"/>
              </a:rPr>
              <a:t> themselves and </a:t>
            </a:r>
            <a:r>
              <a:rPr lang="en-IN" sz="1800" dirty="0" err="1" smtClean="0">
                <a:solidFill>
                  <a:schemeClr val="tx1"/>
                </a:solidFill>
                <a:latin typeface="Times New Roman" pitchFamily="18" charset="0"/>
                <a:cs typeface="Times New Roman" pitchFamily="18" charset="0"/>
              </a:rPr>
              <a:t>phosphorylate</a:t>
            </a:r>
            <a:r>
              <a:rPr lang="en-IN" sz="1800" dirty="0" smtClean="0">
                <a:solidFill>
                  <a:schemeClr val="tx1"/>
                </a:solidFill>
                <a:latin typeface="Times New Roman" pitchFamily="18" charset="0"/>
                <a:cs typeface="Times New Roman" pitchFamily="18" charset="0"/>
              </a:rPr>
              <a:t> the receptors. The </a:t>
            </a:r>
            <a:r>
              <a:rPr lang="en-IN" sz="1800" dirty="0" err="1" smtClean="0">
                <a:solidFill>
                  <a:schemeClr val="tx1"/>
                </a:solidFill>
                <a:latin typeface="Times New Roman" pitchFamily="18" charset="0"/>
                <a:cs typeface="Times New Roman" pitchFamily="18" charset="0"/>
              </a:rPr>
              <a:t>phosphorylated</a:t>
            </a:r>
            <a:r>
              <a:rPr lang="en-IN" sz="1800" dirty="0" smtClean="0">
                <a:solidFill>
                  <a:schemeClr val="tx1"/>
                </a:solidFill>
                <a:latin typeface="Times New Roman" pitchFamily="18" charset="0"/>
                <a:cs typeface="Times New Roman" pitchFamily="18" charset="0"/>
              </a:rPr>
              <a:t> INFAR receptors then bind to Stat1 and Stat2 (signal transducers and activators of transcription)which </a:t>
            </a:r>
            <a:r>
              <a:rPr lang="en-IN" sz="1800" dirty="0" err="1" smtClean="0">
                <a:solidFill>
                  <a:schemeClr val="tx1"/>
                </a:solidFill>
                <a:latin typeface="Times New Roman" pitchFamily="18" charset="0"/>
                <a:cs typeface="Times New Roman" pitchFamily="18" charset="0"/>
              </a:rPr>
              <a:t>dimerize</a:t>
            </a:r>
            <a:r>
              <a:rPr lang="en-IN" sz="1800" dirty="0" smtClean="0">
                <a:solidFill>
                  <a:schemeClr val="tx1"/>
                </a:solidFill>
                <a:latin typeface="Times New Roman" pitchFamily="18" charset="0"/>
                <a:cs typeface="Times New Roman" pitchFamily="18" charset="0"/>
              </a:rPr>
              <a:t> and activate multiple (~100) </a:t>
            </a:r>
            <a:r>
              <a:rPr lang="en-IN" sz="1800" dirty="0" err="1" smtClean="0">
                <a:solidFill>
                  <a:schemeClr val="tx1"/>
                </a:solidFill>
                <a:latin typeface="Times New Roman" pitchFamily="18" charset="0"/>
                <a:cs typeface="Times New Roman" pitchFamily="18" charset="0"/>
              </a:rPr>
              <a:t>immunomodulatory</a:t>
            </a:r>
            <a:r>
              <a:rPr lang="en-IN" sz="1800" dirty="0" smtClean="0">
                <a:solidFill>
                  <a:schemeClr val="tx1"/>
                </a:solidFill>
                <a:latin typeface="Times New Roman" pitchFamily="18" charset="0"/>
                <a:cs typeface="Times New Roman" pitchFamily="18" charset="0"/>
              </a:rPr>
              <a:t> and antiviral proteins. Interferon alpha binds less stably to type I interferon receptors than interferon beta. </a:t>
            </a: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Absorption : </a:t>
            </a:r>
          </a:p>
          <a:p>
            <a:pPr>
              <a:lnSpc>
                <a:spcPct val="160000"/>
              </a:lnSpc>
            </a:pPr>
            <a:r>
              <a:rPr lang="en-IN" sz="1800" dirty="0" smtClean="0">
                <a:solidFill>
                  <a:schemeClr val="tx1"/>
                </a:solidFill>
                <a:latin typeface="Times New Roman" pitchFamily="18" charset="0"/>
                <a:cs typeface="Times New Roman" pitchFamily="18" charset="0"/>
              </a:rPr>
              <a:t>Absorption is high (greater than 80%) when administered intramuscularly or subcutaneously.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6672"/>
            <a:ext cx="7128792" cy="4939813"/>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Route of Elimination : </a:t>
            </a:r>
            <a:endParaRPr lang="en-US" sz="2400" b="1" dirty="0" smtClean="0">
              <a:latin typeface="Times New Roman" pitchFamily="18" charset="0"/>
              <a:cs typeface="Times New Roman" pitchFamily="18" charset="0"/>
            </a:endParaRPr>
          </a:p>
          <a:p>
            <a:pPr>
              <a:lnSpc>
                <a:spcPct val="160000"/>
              </a:lnSpc>
            </a:pPr>
            <a:r>
              <a:rPr lang="en-IN" dirty="0" smtClean="0">
                <a:latin typeface="Times New Roman" pitchFamily="18" charset="0"/>
                <a:cs typeface="Times New Roman" pitchFamily="18" charset="0"/>
              </a:rPr>
              <a:t>Alpha-</a:t>
            </a:r>
            <a:r>
              <a:rPr lang="en-IN" dirty="0" err="1" smtClean="0">
                <a:latin typeface="Times New Roman" pitchFamily="18" charset="0"/>
                <a:cs typeface="Times New Roman" pitchFamily="18" charset="0"/>
              </a:rPr>
              <a:t>interferons</a:t>
            </a:r>
            <a:r>
              <a:rPr lang="en-IN" dirty="0" smtClean="0">
                <a:latin typeface="Times New Roman" pitchFamily="18" charset="0"/>
                <a:cs typeface="Times New Roman" pitchFamily="18" charset="0"/>
              </a:rPr>
              <a:t> are totally filtered through the </a:t>
            </a:r>
            <a:r>
              <a:rPr lang="en-IN" dirty="0" err="1" smtClean="0">
                <a:latin typeface="Times New Roman" pitchFamily="18" charset="0"/>
                <a:cs typeface="Times New Roman" pitchFamily="18" charset="0"/>
              </a:rPr>
              <a:t>glomeruli</a:t>
            </a:r>
            <a:r>
              <a:rPr lang="en-IN" dirty="0" smtClean="0">
                <a:latin typeface="Times New Roman" pitchFamily="18" charset="0"/>
                <a:cs typeface="Times New Roman" pitchFamily="18" charset="0"/>
              </a:rPr>
              <a:t> and undergo rapid </a:t>
            </a:r>
            <a:r>
              <a:rPr lang="en-IN" dirty="0" err="1" smtClean="0">
                <a:latin typeface="Times New Roman" pitchFamily="18" charset="0"/>
                <a:cs typeface="Times New Roman" pitchFamily="18" charset="0"/>
              </a:rPr>
              <a:t>proteolytic</a:t>
            </a:r>
            <a:r>
              <a:rPr lang="en-IN" dirty="0" smtClean="0">
                <a:latin typeface="Times New Roman" pitchFamily="18" charset="0"/>
                <a:cs typeface="Times New Roman" pitchFamily="18" charset="0"/>
              </a:rPr>
              <a:t> degradation during tubular </a:t>
            </a:r>
            <a:r>
              <a:rPr lang="en-IN" dirty="0" err="1" smtClean="0">
                <a:latin typeface="Times New Roman" pitchFamily="18" charset="0"/>
                <a:cs typeface="Times New Roman" pitchFamily="18" charset="0"/>
              </a:rPr>
              <a:t>reabsorption</a:t>
            </a:r>
            <a:r>
              <a:rPr lang="en-IN" dirty="0" smtClean="0">
                <a:latin typeface="Times New Roman" pitchFamily="18" charset="0"/>
                <a:cs typeface="Times New Roman" pitchFamily="18" charset="0"/>
              </a:rPr>
              <a:t>, rendering a negligible reappearance of intact </a:t>
            </a:r>
            <a:r>
              <a:rPr lang="en-IN" dirty="0" err="1" smtClean="0">
                <a:latin typeface="Times New Roman" pitchFamily="18" charset="0"/>
                <a:cs typeface="Times New Roman" pitchFamily="18" charset="0"/>
              </a:rPr>
              <a:t>alfa</a:t>
            </a:r>
            <a:r>
              <a:rPr lang="en-IN" dirty="0" smtClean="0">
                <a:latin typeface="Times New Roman" pitchFamily="18" charset="0"/>
                <a:cs typeface="Times New Roman" pitchFamily="18" charset="0"/>
              </a:rPr>
              <a:t> interferon in the systemic circulation.</a:t>
            </a:r>
          </a:p>
          <a:p>
            <a:pPr>
              <a:lnSpc>
                <a:spcPct val="160000"/>
              </a:lnSpc>
            </a:pPr>
            <a:r>
              <a:rPr lang="en-IN"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lnSpc>
                <a:spcPct val="160000"/>
              </a:lnSpc>
            </a:pPr>
            <a:r>
              <a:rPr lang="en-US" sz="2400" b="1" dirty="0" smtClean="0">
                <a:latin typeface="Times New Roman" pitchFamily="18" charset="0"/>
                <a:cs typeface="Times New Roman" pitchFamily="18" charset="0"/>
              </a:rPr>
              <a:t>Volume </a:t>
            </a:r>
            <a:r>
              <a:rPr lang="en-US" sz="2400" b="1" dirty="0">
                <a:latin typeface="Times New Roman" pitchFamily="18" charset="0"/>
                <a:cs typeface="Times New Roman" pitchFamily="18" charset="0"/>
              </a:rPr>
              <a:t>of distribution : </a:t>
            </a:r>
            <a:endParaRPr lang="en-US" sz="2400" b="1" dirty="0" smtClean="0">
              <a:latin typeface="Times New Roman" pitchFamily="18" charset="0"/>
              <a:cs typeface="Times New Roman" pitchFamily="18" charset="0"/>
            </a:endParaRPr>
          </a:p>
          <a:p>
            <a:pPr marL="285750" indent="-285750">
              <a:lnSpc>
                <a:spcPct val="160000"/>
              </a:lnSpc>
              <a:buFontTx/>
              <a:buChar char="•"/>
            </a:pPr>
            <a:r>
              <a:rPr lang="en-IN" dirty="0" smtClean="0">
                <a:latin typeface="Times New Roman" pitchFamily="18" charset="0"/>
                <a:cs typeface="Times New Roman" pitchFamily="18" charset="0"/>
              </a:rPr>
              <a:t>0.223 </a:t>
            </a:r>
            <a:r>
              <a:rPr lang="en-IN" dirty="0" smtClean="0">
                <a:latin typeface="Times New Roman" pitchFamily="18" charset="0"/>
                <a:cs typeface="Times New Roman" pitchFamily="18" charset="0"/>
              </a:rPr>
              <a:t>to 0.748 L/kg [healthy people] </a:t>
            </a:r>
            <a:r>
              <a:rPr lang="en-US"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nSpc>
                <a:spcPct val="160000"/>
              </a:lnSpc>
            </a:pPr>
            <a:r>
              <a:rPr lang="en-US" sz="2400" b="1" dirty="0">
                <a:latin typeface="Times New Roman" pitchFamily="18" charset="0"/>
                <a:cs typeface="Times New Roman" pitchFamily="18" charset="0"/>
              </a:rPr>
              <a:t>Clearance :</a:t>
            </a:r>
          </a:p>
          <a:p>
            <a:pPr>
              <a:lnSpc>
                <a:spcPct val="160000"/>
              </a:lnSpc>
            </a:pPr>
            <a:r>
              <a:rPr lang="en-IN" dirty="0">
                <a:latin typeface="Times New Roman" pitchFamily="18" charset="0"/>
                <a:cs typeface="Times New Roman" pitchFamily="18" charset="0"/>
              </a:rPr>
              <a:t>* 2.14 - 3.62 mL/min/kg [healthy] </a:t>
            </a:r>
            <a:endParaRPr lang="en-US" b="1" dirty="0">
              <a:latin typeface="Times New Roman" pitchFamily="18" charset="0"/>
              <a:cs typeface="Times New Roman" pitchFamily="18" charset="0"/>
            </a:endParaRPr>
          </a:p>
          <a:p>
            <a:pPr>
              <a:lnSpc>
                <a:spcPct val="16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367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32656"/>
            <a:ext cx="7920880" cy="4644348"/>
          </a:xfrm>
          <a:prstGeom prst="rect">
            <a:avLst/>
          </a:prstGeom>
        </p:spPr>
        <p:txBody>
          <a:bodyPr wrap="square">
            <a:spAutoFit/>
          </a:bodyPr>
          <a:lstStyle/>
          <a:p>
            <a:pPr>
              <a:lnSpc>
                <a:spcPct val="160000"/>
              </a:lnSpc>
            </a:pPr>
            <a:r>
              <a:rPr lang="en-US" sz="2400" b="1" dirty="0" smtClean="0">
                <a:latin typeface="Times New Roman" pitchFamily="18" charset="0"/>
                <a:cs typeface="Times New Roman" pitchFamily="18" charset="0"/>
              </a:rPr>
              <a:t>Toxicity </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nSpc>
                <a:spcPct val="160000"/>
              </a:lnSpc>
            </a:pPr>
            <a:r>
              <a:rPr lang="en-IN" dirty="0" smtClean="0">
                <a:latin typeface="Times New Roman" pitchFamily="18" charset="0"/>
                <a:cs typeface="Times New Roman" pitchFamily="18" charset="0"/>
              </a:rPr>
              <a:t>Interferon alfa-2 may cause serious adverse effects such as </a:t>
            </a:r>
            <a:r>
              <a:rPr lang="en-IN" dirty="0" err="1" smtClean="0">
                <a:latin typeface="Times New Roman" pitchFamily="18" charset="0"/>
                <a:cs typeface="Times New Roman" pitchFamily="18" charset="0"/>
              </a:rPr>
              <a:t>anemia</a:t>
            </a:r>
            <a:r>
              <a:rPr lang="en-IN" dirty="0" smtClean="0">
                <a:latin typeface="Times New Roman" pitchFamily="18" charset="0"/>
                <a:cs typeface="Times New Roman" pitchFamily="18" charset="0"/>
              </a:rPr>
              <a:t>; autoimmune diseases, including </a:t>
            </a:r>
            <a:r>
              <a:rPr lang="en-IN" dirty="0" err="1" smtClean="0">
                <a:latin typeface="Times New Roman" pitchFamily="18" charset="0"/>
                <a:cs typeface="Times New Roman" pitchFamily="18" charset="0"/>
              </a:rPr>
              <a:t>vasculitis</a:t>
            </a:r>
            <a:r>
              <a:rPr lang="en-IN" dirty="0" smtClean="0">
                <a:latin typeface="Times New Roman" pitchFamily="18" charset="0"/>
                <a:cs typeface="Times New Roman" pitchFamily="18" charset="0"/>
              </a:rPr>
              <a:t>, arthritis, </a:t>
            </a:r>
            <a:r>
              <a:rPr lang="en-IN" dirty="0" err="1" smtClean="0">
                <a:latin typeface="Times New Roman" pitchFamily="18" charset="0"/>
                <a:cs typeface="Times New Roman" pitchFamily="18" charset="0"/>
              </a:rPr>
              <a:t>hemolytic</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anemia</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erythematosus</a:t>
            </a:r>
            <a:r>
              <a:rPr lang="en-IN" dirty="0" smtClean="0">
                <a:latin typeface="Times New Roman" pitchFamily="18" charset="0"/>
                <a:cs typeface="Times New Roman" pitchFamily="18" charset="0"/>
              </a:rPr>
              <a:t> syndrome; </a:t>
            </a:r>
            <a:r>
              <a:rPr lang="en-IN" dirty="0" err="1" smtClean="0">
                <a:latin typeface="Times New Roman" pitchFamily="18" charset="0"/>
                <a:cs typeface="Times New Roman" pitchFamily="18" charset="0"/>
              </a:rPr>
              <a:t>cardiotoxicity</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hepatotoxicity</a:t>
            </a:r>
            <a:r>
              <a:rPr lang="en-IN" dirty="0" smtClean="0">
                <a:latin typeface="Times New Roman" pitchFamily="18" charset="0"/>
                <a:cs typeface="Times New Roman" pitchFamily="18" charset="0"/>
              </a:rPr>
              <a:t>; hyperthyroidism or hypothyroidism; transient ischemic attacks; </a:t>
            </a:r>
            <a:r>
              <a:rPr lang="en-IN" dirty="0" err="1" smtClean="0">
                <a:latin typeface="Times New Roman" pitchFamily="18" charset="0"/>
                <a:cs typeface="Times New Roman" pitchFamily="18" charset="0"/>
              </a:rPr>
              <a:t>leukopenia</a:t>
            </a:r>
            <a:r>
              <a:rPr lang="en-IN" dirty="0" smtClean="0">
                <a:latin typeface="Times New Roman" pitchFamily="18" charset="0"/>
                <a:cs typeface="Times New Roman" pitchFamily="18" charset="0"/>
              </a:rPr>
              <a:t>; neurotoxicity; peripheral neuropathy; and thrombocytopenia. Some lesser side effects that may not need medical attention include blurred vision, change in taste or metallic taste, cold sores or </a:t>
            </a:r>
            <a:r>
              <a:rPr lang="en-IN" dirty="0" err="1" smtClean="0">
                <a:latin typeface="Times New Roman" pitchFamily="18" charset="0"/>
                <a:cs typeface="Times New Roman" pitchFamily="18" charset="0"/>
              </a:rPr>
              <a:t>stomatitis</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diarrhea</a:t>
            </a:r>
            <a:r>
              <a:rPr lang="en-IN" dirty="0" smtClean="0">
                <a:latin typeface="Times New Roman" pitchFamily="18" charset="0"/>
                <a:cs typeface="Times New Roman" pitchFamily="18" charset="0"/>
              </a:rPr>
              <a:t>, dizziness, dry mouth, dry skin or itching, flu-like syndrome, increased sweating, leg cramps, loss of appetite, nausea or vomiting, skin rash, unusual tiredness, weight loss, and partial loss of hair. </a:t>
            </a: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5481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0916" y="404664"/>
            <a:ext cx="7949476" cy="5832648"/>
          </a:xfrm>
        </p:spPr>
        <p:txBody>
          <a:bodyPr>
            <a:normAutofit/>
          </a:bodyPr>
          <a:lstStyle/>
          <a:p>
            <a:pPr>
              <a:lnSpc>
                <a:spcPct val="150000"/>
              </a:lnSpc>
              <a:buClrTx/>
            </a:pPr>
            <a:r>
              <a:rPr lang="en-US" sz="3100" b="1" dirty="0" smtClean="0">
                <a:solidFill>
                  <a:schemeClr val="tx1"/>
                </a:solidFill>
                <a:latin typeface="Times New Roman" pitchFamily="18" charset="0"/>
                <a:cs typeface="Times New Roman" pitchFamily="18" charset="0"/>
              </a:rPr>
              <a:t>Drug </a:t>
            </a:r>
            <a:r>
              <a:rPr lang="en-US" sz="3100" b="1" dirty="0" smtClean="0">
                <a:solidFill>
                  <a:schemeClr val="tx1"/>
                </a:solidFill>
                <a:latin typeface="Times New Roman" pitchFamily="18" charset="0"/>
                <a:cs typeface="Times New Roman" pitchFamily="18" charset="0"/>
              </a:rPr>
              <a:t>Interaction</a:t>
            </a:r>
            <a:r>
              <a:rPr lang="en-US" sz="3100" dirty="0" smtClean="0">
                <a:solidFill>
                  <a:schemeClr val="tx1"/>
                </a:solidFill>
                <a:latin typeface="Times New Roman" pitchFamily="18" charset="0"/>
                <a:cs typeface="Times New Roman" pitchFamily="18" charset="0"/>
              </a:rPr>
              <a:t>:</a:t>
            </a:r>
          </a:p>
          <a:p>
            <a:pPr>
              <a:lnSpc>
                <a:spcPct val="150000"/>
              </a:lnSpc>
            </a:pPr>
            <a:r>
              <a:rPr lang="en-US" sz="1800" dirty="0" smtClean="0">
                <a:solidFill>
                  <a:srgbClr val="2F2B20"/>
                </a:solidFill>
                <a:hlinkClick r:id="rId2"/>
              </a:rPr>
              <a:t>Aminophylline</a:t>
            </a:r>
            <a:r>
              <a:rPr lang="en-US" sz="1800" dirty="0" smtClean="0">
                <a:solidFill>
                  <a:srgbClr val="2F2B20"/>
                </a:solidFill>
              </a:rPr>
              <a:t> : Interferon </a:t>
            </a:r>
            <a:r>
              <a:rPr lang="en-US" sz="1800" dirty="0">
                <a:solidFill>
                  <a:srgbClr val="2F2B20"/>
                </a:solidFill>
              </a:rPr>
              <a:t>increases the effect and toxicity of </a:t>
            </a:r>
            <a:r>
              <a:rPr lang="en-US" sz="1800" dirty="0" smtClean="0">
                <a:solidFill>
                  <a:srgbClr val="2F2B20"/>
                </a:solidFill>
              </a:rPr>
              <a:t>theophylline</a:t>
            </a:r>
          </a:p>
          <a:p>
            <a:pPr>
              <a:lnSpc>
                <a:spcPct val="150000"/>
              </a:lnSpc>
            </a:pPr>
            <a:r>
              <a:rPr lang="en-US" sz="1800" dirty="0" smtClean="0">
                <a:solidFill>
                  <a:srgbClr val="2F2B20"/>
                </a:solidFill>
                <a:hlinkClick r:id="rId3"/>
              </a:rPr>
              <a:t>Dyphylline</a:t>
            </a:r>
            <a:r>
              <a:rPr lang="en-US" sz="1800" dirty="0" smtClean="0">
                <a:solidFill>
                  <a:srgbClr val="2F2B20"/>
                </a:solidFill>
              </a:rPr>
              <a:t> : Interferon </a:t>
            </a:r>
            <a:r>
              <a:rPr lang="en-US" sz="1800" dirty="0">
                <a:solidFill>
                  <a:srgbClr val="2F2B20"/>
                </a:solidFill>
              </a:rPr>
              <a:t>increases the effect and toxicity of </a:t>
            </a:r>
            <a:r>
              <a:rPr lang="en-US" sz="1800" dirty="0" smtClean="0">
                <a:solidFill>
                  <a:srgbClr val="2F2B20"/>
                </a:solidFill>
              </a:rPr>
              <a:t>theophylline</a:t>
            </a:r>
          </a:p>
          <a:p>
            <a:pPr>
              <a:lnSpc>
                <a:spcPct val="150000"/>
              </a:lnSpc>
            </a:pPr>
            <a:r>
              <a:rPr lang="en-US" sz="1800" dirty="0" smtClean="0">
                <a:solidFill>
                  <a:srgbClr val="2F2B20"/>
                </a:solidFill>
                <a:hlinkClick r:id="rId4"/>
              </a:rPr>
              <a:t>Oxtriphylline</a:t>
            </a:r>
            <a:r>
              <a:rPr lang="en-US" sz="1800" dirty="0" smtClean="0">
                <a:solidFill>
                  <a:srgbClr val="2F2B20"/>
                </a:solidFill>
              </a:rPr>
              <a:t> : Interferon </a:t>
            </a:r>
            <a:r>
              <a:rPr lang="en-US" sz="1800" dirty="0">
                <a:solidFill>
                  <a:srgbClr val="2F2B20"/>
                </a:solidFill>
              </a:rPr>
              <a:t>increases the effect and toxicity of </a:t>
            </a:r>
            <a:r>
              <a:rPr lang="en-US" sz="1800" dirty="0" smtClean="0">
                <a:solidFill>
                  <a:srgbClr val="2F2B20"/>
                </a:solidFill>
              </a:rPr>
              <a:t>theophylline</a:t>
            </a:r>
          </a:p>
          <a:p>
            <a:pPr>
              <a:lnSpc>
                <a:spcPct val="150000"/>
              </a:lnSpc>
            </a:pPr>
            <a:r>
              <a:rPr lang="en-US" sz="1800" dirty="0" smtClean="0">
                <a:solidFill>
                  <a:srgbClr val="2F2B20"/>
                </a:solidFill>
                <a:hlinkClick r:id="rId5"/>
              </a:rPr>
              <a:t>Theophylline</a:t>
            </a:r>
            <a:r>
              <a:rPr lang="en-US" sz="1800" dirty="0" smtClean="0">
                <a:solidFill>
                  <a:srgbClr val="2F2B20"/>
                </a:solidFill>
              </a:rPr>
              <a:t>: Interferon </a:t>
            </a:r>
            <a:r>
              <a:rPr lang="en-US" sz="1800" dirty="0">
                <a:solidFill>
                  <a:srgbClr val="2F2B20"/>
                </a:solidFill>
              </a:rPr>
              <a:t>increases the effect and toxicity of </a:t>
            </a:r>
            <a:r>
              <a:rPr lang="en-US" sz="1800" dirty="0" err="1">
                <a:solidFill>
                  <a:srgbClr val="2F2B20"/>
                </a:solidFill>
              </a:rPr>
              <a:t>theophyllineFood</a:t>
            </a:r>
            <a:r>
              <a:rPr lang="en-US" sz="1800" dirty="0">
                <a:solidFill>
                  <a:srgbClr val="2F2B20"/>
                </a:solidFill>
              </a:rPr>
              <a:t> Interactions</a:t>
            </a:r>
          </a:p>
          <a:p>
            <a:pPr>
              <a:lnSpc>
                <a:spcPct val="150000"/>
              </a:lnSpc>
              <a:buClrTx/>
            </a:pPr>
            <a:r>
              <a:rPr lang="en-US" sz="3100" b="1" dirty="0" smtClean="0">
                <a:solidFill>
                  <a:schemeClr val="tx1"/>
                </a:solidFill>
                <a:latin typeface="Times New Roman" pitchFamily="18" charset="0"/>
                <a:cs typeface="Times New Roman" pitchFamily="18" charset="0"/>
              </a:rPr>
              <a:t>Targets </a:t>
            </a:r>
            <a:r>
              <a:rPr lang="en-US" sz="3100" b="1" dirty="0" smtClean="0">
                <a:solidFill>
                  <a:schemeClr val="tx1"/>
                </a:solidFill>
                <a:latin typeface="Times New Roman" pitchFamily="18" charset="0"/>
                <a:cs typeface="Times New Roman" pitchFamily="18" charset="0"/>
              </a:rPr>
              <a:t>:</a:t>
            </a:r>
          </a:p>
          <a:p>
            <a:pPr>
              <a:lnSpc>
                <a:spcPct val="150000"/>
              </a:lnSpc>
              <a:buClrTx/>
            </a:pPr>
            <a:r>
              <a:rPr lang="en-IN" sz="1800" dirty="0" smtClean="0">
                <a:solidFill>
                  <a:schemeClr val="tx1"/>
                </a:solidFill>
              </a:rPr>
              <a:t>Interferon alpha/beta receptor 1,Interferon alpha/beta receptor 2</a:t>
            </a: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lnSpc>
                <a:spcPct val="150000"/>
              </a:lnSpc>
              <a:buClrTx/>
            </a:pPr>
            <a:r>
              <a:rPr lang="en-US" sz="3100" b="1" dirty="0" smtClean="0">
                <a:solidFill>
                  <a:schemeClr val="tx1"/>
                </a:solidFill>
                <a:latin typeface="Times New Roman" pitchFamily="18" charset="0"/>
                <a:cs typeface="Times New Roman" pitchFamily="18" charset="0"/>
              </a:rPr>
              <a:t>Affected organisms </a:t>
            </a:r>
            <a:r>
              <a:rPr lang="en-US" sz="3100" dirty="0" smtClean="0">
                <a:solidFill>
                  <a:schemeClr val="tx1"/>
                </a:solidFill>
                <a:latin typeface="Times New Roman" pitchFamily="18" charset="0"/>
                <a:cs typeface="Times New Roman" pitchFamily="18" charset="0"/>
              </a:rPr>
              <a:t>: </a:t>
            </a:r>
          </a:p>
          <a:p>
            <a:pPr>
              <a:lnSpc>
                <a:spcPct val="150000"/>
              </a:lnSpc>
              <a:buClrTx/>
            </a:pPr>
            <a:r>
              <a:rPr lang="en-IN" sz="1800" dirty="0" smtClean="0">
                <a:solidFill>
                  <a:schemeClr val="tx1"/>
                </a:solidFill>
                <a:latin typeface="Times New Roman" pitchFamily="18" charset="0"/>
                <a:cs typeface="Times New Roman" pitchFamily="18" charset="0"/>
              </a:rPr>
              <a:t>Humans and other mammals </a:t>
            </a:r>
            <a:r>
              <a:rPr lang="en-IN" sz="2300" dirty="0" smtClean="0">
                <a:solidFill>
                  <a:schemeClr val="tx1"/>
                </a:solidFill>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5984" y="1502454"/>
            <a:ext cx="7844408" cy="3006666"/>
          </a:xfrm>
        </p:spPr>
        <p:txBody>
          <a:bodyPr>
            <a:normAutofit lnSpcReduction="10000"/>
          </a:bodyPr>
          <a:lstStyle/>
          <a:p>
            <a:endParaRPr lang="en-US" sz="26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Patents</a:t>
            </a:r>
            <a:r>
              <a:rPr lang="en-US" sz="2400" dirty="0" smtClean="0">
                <a:solidFill>
                  <a:schemeClr val="tx1"/>
                </a:solidFill>
                <a:latin typeface="Times New Roman" pitchFamily="18" charset="0"/>
                <a:cs typeface="Times New Roman" pitchFamily="18" charset="0"/>
              </a:rPr>
              <a:t> :</a:t>
            </a:r>
          </a:p>
          <a:p>
            <a:r>
              <a:rPr lang="en-US" sz="1900" dirty="0" smtClean="0">
                <a:solidFill>
                  <a:schemeClr val="tx1"/>
                </a:solidFill>
                <a:latin typeface="Times New Roman" pitchFamily="18" charset="0"/>
                <a:cs typeface="Times New Roman" pitchFamily="18" charset="0"/>
              </a:rPr>
              <a:t> </a:t>
            </a:r>
            <a:r>
              <a:rPr lang="en-US" sz="1800" dirty="0" smtClean="0">
                <a:solidFill>
                  <a:srgbClr val="2F2B20"/>
                </a:solidFill>
              </a:rPr>
              <a:t>Country	Patent Number	Approved		Expires</a:t>
            </a:r>
          </a:p>
          <a:p>
            <a:r>
              <a:rPr lang="en-US" sz="1800" dirty="0" smtClean="0">
                <a:solidFill>
                  <a:srgbClr val="2F2B20"/>
                </a:solidFill>
              </a:rPr>
              <a:t>Canada	2172664		2000</a:t>
            </a:r>
            <a:r>
              <a:rPr lang="en-US" sz="1800" dirty="0">
                <a:solidFill>
                  <a:srgbClr val="2F2B20"/>
                </a:solidFill>
              </a:rPr>
              <a:t>-10-</a:t>
            </a:r>
            <a:r>
              <a:rPr lang="en-US" sz="1800" dirty="0" smtClean="0">
                <a:solidFill>
                  <a:srgbClr val="2F2B20"/>
                </a:solidFill>
              </a:rPr>
              <a:t>03	2016</a:t>
            </a:r>
            <a:r>
              <a:rPr lang="en-US" sz="1800" dirty="0">
                <a:solidFill>
                  <a:srgbClr val="2F2B20"/>
                </a:solidFill>
              </a:rPr>
              <a:t>-03-26</a:t>
            </a:r>
            <a:endParaRPr lang="en-US" sz="1900" dirty="0" smtClean="0">
              <a:solidFill>
                <a:srgbClr val="2F2B20"/>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a:t>
            </a:r>
          </a:p>
          <a:p>
            <a:r>
              <a:rPr lang="en-IN" sz="1900" dirty="0" smtClean="0">
                <a:solidFill>
                  <a:schemeClr val="tx1"/>
                </a:solidFill>
                <a:latin typeface="Times New Roman" pitchFamily="18" charset="0"/>
                <a:cs typeface="Times New Roman" pitchFamily="18" charset="0"/>
              </a:rPr>
              <a:t>CDLPQTHSLGSRRTLMLLAQMRKISLFSCLKDRHDFGFPQEEFGNQFQKAETIPVLHEMIQQIFNLFSTKDSSAAWDETLLDKFYTELYQQLNDLEACVIQGVGVTETPLMKEDSILAVRKYFQRITLYLKEKKYSPCAWEVVRAEIMRSFSLSTNLQESLRSKE</a:t>
            </a:r>
            <a:endParaRPr lang="en-IN" sz="19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0"/>
            <a:ext cx="7772400" cy="6215058"/>
          </a:xfrm>
        </p:spPr>
        <p:txBody>
          <a:bodyPr>
            <a:noAutofit/>
          </a:bodyPr>
          <a:lstStyle/>
          <a:p>
            <a:pPr>
              <a:buClrTx/>
            </a:pPr>
            <a:r>
              <a:rPr lang="en-US" b="1" dirty="0" smtClean="0">
                <a:solidFill>
                  <a:schemeClr val="tx1"/>
                </a:solidFill>
                <a:latin typeface="Times New Roman" pitchFamily="18" charset="0"/>
                <a:cs typeface="Times New Roman" pitchFamily="18" charset="0"/>
              </a:rPr>
              <a:t>Brands : </a:t>
            </a:r>
            <a:r>
              <a:rPr lang="en-IN" sz="1600" dirty="0" err="1" smtClean="0">
                <a:solidFill>
                  <a:schemeClr val="tx1"/>
                </a:solidFill>
                <a:latin typeface="Times New Roman" pitchFamily="18" charset="0"/>
                <a:cs typeface="Times New Roman" pitchFamily="18" charset="0"/>
              </a:rPr>
              <a:t>Roferon</a:t>
            </a:r>
            <a:r>
              <a:rPr lang="en-IN" sz="1600" dirty="0" smtClean="0">
                <a:solidFill>
                  <a:schemeClr val="tx1"/>
                </a:solidFill>
                <a:latin typeface="Times New Roman" pitchFamily="18" charset="0"/>
                <a:cs typeface="Times New Roman" pitchFamily="18" charset="0"/>
              </a:rPr>
              <a:t> A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Company : </a:t>
            </a:r>
            <a:r>
              <a:rPr lang="en-IN" sz="1600" dirty="0" smtClean="0">
                <a:solidFill>
                  <a:schemeClr val="tx1"/>
                </a:solidFill>
                <a:latin typeface="Times New Roman" pitchFamily="18" charset="0"/>
                <a:cs typeface="Times New Roman" pitchFamily="18" charset="0"/>
              </a:rPr>
              <a:t>Hoffmann-La Roche Inc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Description : </a:t>
            </a:r>
            <a:r>
              <a:rPr lang="en-IN" sz="1600" dirty="0" err="1" smtClean="0">
                <a:solidFill>
                  <a:schemeClr val="tx1"/>
                </a:solidFill>
                <a:latin typeface="Times New Roman" pitchFamily="18" charset="0"/>
                <a:cs typeface="Times New Roman" pitchFamily="18" charset="0"/>
              </a:rPr>
              <a:t>Roferon</a:t>
            </a:r>
            <a:r>
              <a:rPr lang="en-IN" sz="1600" dirty="0" smtClean="0">
                <a:solidFill>
                  <a:schemeClr val="tx1"/>
                </a:solidFill>
                <a:latin typeface="Times New Roman" pitchFamily="18" charset="0"/>
                <a:cs typeface="Times New Roman" pitchFamily="18" charset="0"/>
              </a:rPr>
              <a:t>-A (interferon alfa-2a, recombinant) is manufactured by recombinant DNA technology that employs a genetically engineered Escherichia coli bacterium containing DNA that codes for the human protein. Interferon alfa-2a, recombinant is a highly purified protein containing 165 amino acids, and it has an approximate molecular weight of 19,000 </a:t>
            </a:r>
            <a:r>
              <a:rPr lang="en-IN" sz="1600" dirty="0" err="1" smtClean="0">
                <a:solidFill>
                  <a:schemeClr val="tx1"/>
                </a:solidFill>
                <a:latin typeface="Times New Roman" pitchFamily="18" charset="0"/>
                <a:cs typeface="Times New Roman" pitchFamily="18" charset="0"/>
              </a:rPr>
              <a:t>daltons</a:t>
            </a:r>
            <a:r>
              <a:rPr lang="en-IN" sz="1600" dirty="0" smtClean="0">
                <a:solidFill>
                  <a:schemeClr val="tx1"/>
                </a:solidFill>
                <a:latin typeface="Times New Roman" pitchFamily="18" charset="0"/>
                <a:cs typeface="Times New Roman" pitchFamily="18" charset="0"/>
              </a:rPr>
              <a:t>. Fermentation is carried out in a defined nutrient medium containing the antibiotic tetracycline hydrochloride, 5 mg/L. However, the presence of the antibiotic is not detectable in the final product.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Used for/Prescribed for : </a:t>
            </a:r>
            <a:r>
              <a:rPr lang="en-IN" sz="1600" dirty="0" smtClean="0">
                <a:solidFill>
                  <a:schemeClr val="tx1"/>
                </a:solidFill>
                <a:latin typeface="Times New Roman" pitchFamily="18" charset="0"/>
                <a:cs typeface="Times New Roman" pitchFamily="18" charset="0"/>
              </a:rPr>
              <a:t>for the treatment of chronic hepatitis C and hairy cell </a:t>
            </a:r>
            <a:r>
              <a:rPr lang="en-IN" sz="1600" dirty="0" err="1" smtClean="0">
                <a:solidFill>
                  <a:schemeClr val="tx1"/>
                </a:solidFill>
                <a:latin typeface="Times New Roman" pitchFamily="18" charset="0"/>
                <a:cs typeface="Times New Roman" pitchFamily="18" charset="0"/>
              </a:rPr>
              <a:t>leukemia</a:t>
            </a:r>
            <a:r>
              <a:rPr lang="en-IN" sz="1600" dirty="0" smtClean="0">
                <a:solidFill>
                  <a:schemeClr val="tx1"/>
                </a:solidFill>
                <a:latin typeface="Times New Roman" pitchFamily="18" charset="0"/>
                <a:cs typeface="Times New Roman" pitchFamily="18" charset="0"/>
              </a:rPr>
              <a:t> in patients 18 years of age or older. In addition, it is indicated for chronic phase, Philadelphia chromosome (Ph) positive chronic </a:t>
            </a:r>
            <a:r>
              <a:rPr lang="en-IN" sz="1600" dirty="0" err="1" smtClean="0">
                <a:solidFill>
                  <a:schemeClr val="tx1"/>
                </a:solidFill>
                <a:latin typeface="Times New Roman" pitchFamily="18" charset="0"/>
                <a:cs typeface="Times New Roman" pitchFamily="18" charset="0"/>
              </a:rPr>
              <a:t>myelogenous</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leukemia</a:t>
            </a:r>
            <a:r>
              <a:rPr lang="en-IN" sz="1600" dirty="0" smtClean="0">
                <a:solidFill>
                  <a:schemeClr val="tx1"/>
                </a:solidFill>
                <a:latin typeface="Times New Roman" pitchFamily="18" charset="0"/>
                <a:cs typeface="Times New Roman" pitchFamily="18" charset="0"/>
              </a:rPr>
              <a:t> (CML) patients who are minimally </a:t>
            </a:r>
            <a:r>
              <a:rPr lang="en-IN" sz="1600" dirty="0" err="1" smtClean="0">
                <a:solidFill>
                  <a:schemeClr val="tx1"/>
                </a:solidFill>
                <a:latin typeface="Times New Roman" pitchFamily="18" charset="0"/>
                <a:cs typeface="Times New Roman" pitchFamily="18" charset="0"/>
              </a:rPr>
              <a:t>pretreated</a:t>
            </a:r>
            <a:r>
              <a:rPr lang="en-IN" sz="1600" dirty="0" smtClean="0">
                <a:solidFill>
                  <a:schemeClr val="tx1"/>
                </a:solidFill>
                <a:latin typeface="Times New Roman" pitchFamily="18" charset="0"/>
                <a:cs typeface="Times New Roman" pitchFamily="18" charset="0"/>
              </a:rPr>
              <a:t> (within 1 year of diagnosis).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Formulation : </a:t>
            </a:r>
            <a:r>
              <a:rPr lang="en-IN" sz="1600" dirty="0" smtClean="0">
                <a:solidFill>
                  <a:schemeClr val="tx1"/>
                </a:solidFill>
                <a:latin typeface="Times New Roman" pitchFamily="18" charset="0"/>
                <a:cs typeface="Times New Roman" pitchFamily="18" charset="0"/>
              </a:rPr>
              <a:t>3 million IU (11.1 mcg/0.5 </a:t>
            </a:r>
            <a:r>
              <a:rPr lang="en-IN" sz="1600" dirty="0" err="1" smtClean="0">
                <a:solidFill>
                  <a:schemeClr val="tx1"/>
                </a:solidFill>
                <a:latin typeface="Times New Roman" pitchFamily="18" charset="0"/>
                <a:cs typeface="Times New Roman" pitchFamily="18" charset="0"/>
              </a:rPr>
              <a:t>mL</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Roferon</a:t>
            </a:r>
            <a:r>
              <a:rPr lang="en-IN" sz="1600" dirty="0" smtClean="0">
                <a:solidFill>
                  <a:schemeClr val="tx1"/>
                </a:solidFill>
                <a:latin typeface="Times New Roman" pitchFamily="18" charset="0"/>
                <a:cs typeface="Times New Roman" pitchFamily="18" charset="0"/>
              </a:rPr>
              <a:t>-A (interferon alfa-2a, recombinant) per syringe — The solution is </a:t>
            </a:r>
            <a:r>
              <a:rPr lang="en-IN" sz="1600" dirty="0" err="1" smtClean="0">
                <a:solidFill>
                  <a:schemeClr val="tx1"/>
                </a:solidFill>
                <a:latin typeface="Times New Roman" pitchFamily="18" charset="0"/>
                <a:cs typeface="Times New Roman" pitchFamily="18" charset="0"/>
              </a:rPr>
              <a:t>colorless</a:t>
            </a:r>
            <a:r>
              <a:rPr lang="en-IN" sz="1600" dirty="0" smtClean="0">
                <a:solidFill>
                  <a:schemeClr val="tx1"/>
                </a:solidFill>
                <a:latin typeface="Times New Roman" pitchFamily="18" charset="0"/>
                <a:cs typeface="Times New Roman" pitchFamily="18" charset="0"/>
              </a:rPr>
              <a:t> and each 0.5 </a:t>
            </a:r>
            <a:r>
              <a:rPr lang="en-IN" sz="1600" dirty="0" err="1" smtClean="0">
                <a:solidFill>
                  <a:schemeClr val="tx1"/>
                </a:solidFill>
                <a:latin typeface="Times New Roman" pitchFamily="18" charset="0"/>
                <a:cs typeface="Times New Roman" pitchFamily="18" charset="0"/>
              </a:rPr>
              <a:t>mL</a:t>
            </a:r>
            <a:r>
              <a:rPr lang="en-IN" sz="1600" dirty="0" smtClean="0">
                <a:solidFill>
                  <a:schemeClr val="tx1"/>
                </a:solidFill>
                <a:latin typeface="Times New Roman" pitchFamily="18" charset="0"/>
                <a:cs typeface="Times New Roman" pitchFamily="18" charset="0"/>
              </a:rPr>
              <a:t> contains 3 MIU of Interferon alfa-2a, recombinant, 3.605 mg sodium chloride, 0.1 mg </a:t>
            </a:r>
            <a:r>
              <a:rPr lang="en-IN" sz="1600" dirty="0" err="1" smtClean="0">
                <a:solidFill>
                  <a:schemeClr val="tx1"/>
                </a:solidFill>
                <a:latin typeface="Times New Roman" pitchFamily="18" charset="0"/>
                <a:cs typeface="Times New Roman" pitchFamily="18" charset="0"/>
              </a:rPr>
              <a:t>polysorbate</a:t>
            </a:r>
            <a:r>
              <a:rPr lang="en-IN" sz="1600" dirty="0" smtClean="0">
                <a:solidFill>
                  <a:schemeClr val="tx1"/>
                </a:solidFill>
                <a:latin typeface="Times New Roman" pitchFamily="18" charset="0"/>
                <a:cs typeface="Times New Roman" pitchFamily="18" charset="0"/>
              </a:rPr>
              <a:t> 80, 5 mg benzyl alcohol as a preservative and 0.385 mg ammonium acetate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Form : </a:t>
            </a:r>
            <a:r>
              <a:rPr lang="en-IN" sz="1600" dirty="0" smtClean="0">
                <a:solidFill>
                  <a:schemeClr val="tx1"/>
                </a:solidFill>
                <a:latin typeface="Times New Roman" pitchFamily="18" charset="0"/>
                <a:cs typeface="Times New Roman" pitchFamily="18" charset="0"/>
              </a:rPr>
              <a:t>solution </a:t>
            </a:r>
            <a:endParaRPr lang="en-US" sz="1600" b="1" dirty="0" smtClean="0">
              <a:solidFill>
                <a:schemeClr val="tx1"/>
              </a:solidFill>
              <a:latin typeface="Times New Roman" pitchFamily="18" charset="0"/>
              <a:cs typeface="Times New Roman" pitchFamily="18" charset="0"/>
            </a:endParaRPr>
          </a:p>
          <a:p>
            <a:pPr>
              <a:buClrTx/>
            </a:pPr>
            <a:r>
              <a:rPr lang="en-US" b="1" dirty="0" smtClean="0">
                <a:solidFill>
                  <a:schemeClr val="tx1"/>
                </a:solidFill>
                <a:latin typeface="Times New Roman" pitchFamily="18" charset="0"/>
                <a:cs typeface="Times New Roman" pitchFamily="18" charset="0"/>
              </a:rPr>
              <a:t>Route of administration : </a:t>
            </a:r>
            <a:r>
              <a:rPr lang="en-IN" sz="1600" dirty="0" smtClean="0">
                <a:solidFill>
                  <a:schemeClr val="tx1"/>
                </a:solidFill>
                <a:latin typeface="Times New Roman" pitchFamily="18" charset="0"/>
                <a:cs typeface="Times New Roman" pitchFamily="18" charset="0"/>
              </a:rPr>
              <a:t>subcutaneous injection </a:t>
            </a:r>
            <a:endParaRPr lang="en-US" sz="16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28868"/>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The recommended dosage of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for the treatment of chronic hepatitis C is 3 MIU three times a week (</a:t>
            </a:r>
            <a:r>
              <a:rPr lang="en-IN" sz="1800" dirty="0" err="1" smtClean="0">
                <a:solidFill>
                  <a:schemeClr val="tx1"/>
                </a:solidFill>
                <a:latin typeface="Times New Roman" pitchFamily="18" charset="0"/>
                <a:cs typeface="Times New Roman" pitchFamily="18" charset="0"/>
              </a:rPr>
              <a:t>tiw</a:t>
            </a:r>
            <a:r>
              <a:rPr lang="en-IN" sz="1800" dirty="0" smtClean="0">
                <a:solidFill>
                  <a:schemeClr val="tx1"/>
                </a:solidFill>
                <a:latin typeface="Times New Roman" pitchFamily="18" charset="0"/>
                <a:cs typeface="Times New Roman" pitchFamily="18" charset="0"/>
              </a:rPr>
              <a:t>) administered subcutaneously for 12 months (48 to 52 weeks). As an alternative, patients may be treated with an induction dose of 6 MIU </a:t>
            </a:r>
            <a:r>
              <a:rPr lang="en-IN" sz="1800" dirty="0" err="1" smtClean="0">
                <a:solidFill>
                  <a:schemeClr val="tx1"/>
                </a:solidFill>
                <a:latin typeface="Times New Roman" pitchFamily="18" charset="0"/>
                <a:cs typeface="Times New Roman" pitchFamily="18" charset="0"/>
              </a:rPr>
              <a:t>tiw</a:t>
            </a:r>
            <a:r>
              <a:rPr lang="en-IN" sz="1800" dirty="0" smtClean="0">
                <a:solidFill>
                  <a:schemeClr val="tx1"/>
                </a:solidFill>
                <a:latin typeface="Times New Roman" pitchFamily="18" charset="0"/>
                <a:cs typeface="Times New Roman" pitchFamily="18" charset="0"/>
              </a:rPr>
              <a:t> for the first 3 months (12 weeks) followed by 3 MIU </a:t>
            </a:r>
            <a:r>
              <a:rPr lang="en-IN" sz="1800" dirty="0" err="1" smtClean="0">
                <a:solidFill>
                  <a:schemeClr val="tx1"/>
                </a:solidFill>
                <a:latin typeface="Times New Roman" pitchFamily="18" charset="0"/>
                <a:cs typeface="Times New Roman" pitchFamily="18" charset="0"/>
              </a:rPr>
              <a:t>tiw</a:t>
            </a:r>
            <a:r>
              <a:rPr lang="en-IN" sz="1800" dirty="0" smtClean="0">
                <a:solidFill>
                  <a:schemeClr val="tx1"/>
                </a:solidFill>
                <a:latin typeface="Times New Roman" pitchFamily="18" charset="0"/>
                <a:cs typeface="Times New Roman" pitchFamily="18" charset="0"/>
              </a:rPr>
              <a:t> for 9 months (36 weeks).    For Chronic </a:t>
            </a:r>
            <a:r>
              <a:rPr lang="en-IN" sz="1800" dirty="0" err="1" smtClean="0">
                <a:solidFill>
                  <a:schemeClr val="tx1"/>
                </a:solidFill>
                <a:latin typeface="Times New Roman" pitchFamily="18" charset="0"/>
                <a:cs typeface="Times New Roman" pitchFamily="18" charset="0"/>
              </a:rPr>
              <a:t>Myelogenous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pateints</a:t>
            </a:r>
            <a:r>
              <a:rPr lang="en-IN" sz="1800" dirty="0" smtClean="0">
                <a:solidFill>
                  <a:schemeClr val="tx1"/>
                </a:solidFill>
                <a:latin typeface="Times New Roman" pitchFamily="18" charset="0"/>
                <a:cs typeface="Times New Roman" pitchFamily="18" charset="0"/>
              </a:rPr>
              <a:t> the recommended initial dose of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is 9 MIU daily administered as a subcutaneous injection. For Hairy cell </a:t>
            </a:r>
            <a:r>
              <a:rPr lang="en-IN" sz="1800" dirty="0" err="1" smtClean="0">
                <a:solidFill>
                  <a:schemeClr val="tx1"/>
                </a:solidFill>
                <a:latin typeface="Times New Roman" pitchFamily="18" charset="0"/>
                <a:cs typeface="Times New Roman" pitchFamily="18" charset="0"/>
              </a:rPr>
              <a:t>leukimia</a:t>
            </a:r>
            <a:r>
              <a:rPr lang="en-IN" sz="1800" dirty="0" smtClean="0">
                <a:solidFill>
                  <a:schemeClr val="tx1"/>
                </a:solidFill>
                <a:latin typeface="Times New Roman" pitchFamily="18" charset="0"/>
                <a:cs typeface="Times New Roman" pitchFamily="18" charset="0"/>
              </a:rPr>
              <a:t> The induction dose of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is 3 MIU daily for 16 to 24 weeks, administered as a subcutaneous injection. The recommended maintenance dose is 3 MIU, </a:t>
            </a:r>
            <a:r>
              <a:rPr lang="en-IN" sz="1800" dirty="0" err="1" smtClean="0">
                <a:solidFill>
                  <a:schemeClr val="tx1"/>
                </a:solidFill>
                <a:latin typeface="Times New Roman" pitchFamily="18" charset="0"/>
                <a:cs typeface="Times New Roman" pitchFamily="18" charset="0"/>
              </a:rPr>
              <a:t>tiw</a:t>
            </a:r>
            <a:r>
              <a:rPr lang="en-IN" sz="1800" dirty="0" smtClean="0">
                <a:solidFill>
                  <a:schemeClr val="tx1"/>
                </a:solidFill>
                <a:latin typeface="Times New Roman" pitchFamily="18" charset="0"/>
                <a:cs typeface="Times New Roman" pitchFamily="18" charset="0"/>
              </a:rPr>
              <a:t>. Dose reduction by one-half or withholding of individual doses may be needed when severe adverse reactions occur. The use of doses higher than 3 MIU is not recommended in hairy cell </a:t>
            </a:r>
            <a:r>
              <a:rPr lang="en-IN" sz="1800" dirty="0" err="1" smtClean="0">
                <a:solidFill>
                  <a:schemeClr val="tx1"/>
                </a:solidFill>
                <a:latin typeface="Times New Roman" pitchFamily="18" charset="0"/>
                <a:cs typeface="Times New Roman" pitchFamily="18" charset="0"/>
              </a:rPr>
              <a:t>leukemia</a:t>
            </a:r>
            <a:r>
              <a:rPr lang="en-IN"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Hypersensitivity to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or any of its components,  Autoimmune hepatitis,  Hepatic </a:t>
            </a:r>
            <a:r>
              <a:rPr lang="en-IN" sz="1800" dirty="0" err="1" smtClean="0">
                <a:solidFill>
                  <a:schemeClr val="tx1"/>
                </a:solidFill>
                <a:latin typeface="Times New Roman" pitchFamily="18" charset="0"/>
                <a:cs typeface="Times New Roman" pitchFamily="18" charset="0"/>
              </a:rPr>
              <a:t>decompensation</a:t>
            </a:r>
            <a:r>
              <a:rPr lang="en-IN" sz="1800" dirty="0" smtClean="0">
                <a:solidFill>
                  <a:schemeClr val="tx1"/>
                </a:solidFill>
                <a:latin typeface="Times New Roman" pitchFamily="18" charset="0"/>
                <a:cs typeface="Times New Roman" pitchFamily="18" charset="0"/>
              </a:rPr>
              <a:t> (Child-Pugh class B and C) before or during treatment </a:t>
            </a:r>
            <a:br>
              <a:rPr lang="en-IN"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r>
              <a:rPr lang="en-IN" sz="1800" dirty="0" smtClean="0">
                <a:solidFill>
                  <a:schemeClr val="tx1"/>
                </a:solidFill>
                <a:latin typeface="Times New Roman" pitchFamily="18" charset="0"/>
                <a:cs typeface="Times New Roman" pitchFamily="18" charset="0"/>
              </a:rPr>
              <a:t>Injection site reactions (pain/swelling/redness), headache, tiredness, </a:t>
            </a:r>
            <a:r>
              <a:rPr lang="en-IN" sz="1800" dirty="0" err="1" smtClean="0">
                <a:solidFill>
                  <a:schemeClr val="tx1"/>
                </a:solidFill>
                <a:latin typeface="Times New Roman" pitchFamily="18" charset="0"/>
                <a:cs typeface="Times New Roman" pitchFamily="18" charset="0"/>
              </a:rPr>
              <a:t>diarrhea</a:t>
            </a:r>
            <a:r>
              <a:rPr lang="en-IN" sz="1800" dirty="0" smtClean="0">
                <a:solidFill>
                  <a:schemeClr val="tx1"/>
                </a:solidFill>
                <a:latin typeface="Times New Roman" pitchFamily="18" charset="0"/>
                <a:cs typeface="Times New Roman" pitchFamily="18" charset="0"/>
              </a:rPr>
              <a:t>, upset stomach, loss of appetite, back pain, dizziness, dry mouth, taste changes, nausea, or vomiting may occur. Tooth and gum problems may sometimes occur during treatment. Having a dry mouth can worsen this side effect. </a:t>
            </a:r>
            <a:br>
              <a:rPr lang="en-IN"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has been reported to reduce the clearance of </a:t>
            </a:r>
            <a:r>
              <a:rPr lang="en-IN" sz="1800" dirty="0" err="1" smtClean="0">
                <a:solidFill>
                  <a:schemeClr val="tx1"/>
                </a:solidFill>
                <a:latin typeface="Times New Roman" pitchFamily="18" charset="0"/>
                <a:cs typeface="Times New Roman" pitchFamily="18" charset="0"/>
              </a:rPr>
              <a:t>theophylline</a:t>
            </a:r>
            <a:r>
              <a:rPr lang="en-IN" sz="1800" dirty="0" smtClean="0">
                <a:solidFill>
                  <a:schemeClr val="tx1"/>
                </a:solidFill>
                <a:latin typeface="Times New Roman" pitchFamily="18" charset="0"/>
                <a:cs typeface="Times New Roman" pitchFamily="18" charset="0"/>
              </a:rPr>
              <a:t>. Synergistic toxicity has been observed when </a:t>
            </a:r>
            <a:r>
              <a:rPr lang="en-IN" sz="1800" dirty="0" err="1" smtClean="0">
                <a:solidFill>
                  <a:schemeClr val="tx1"/>
                </a:solidFill>
                <a:latin typeface="Times New Roman" pitchFamily="18" charset="0"/>
                <a:cs typeface="Times New Roman" pitchFamily="18" charset="0"/>
              </a:rPr>
              <a:t>Roferon</a:t>
            </a:r>
            <a:r>
              <a:rPr lang="en-IN" sz="1800" dirty="0" smtClean="0">
                <a:solidFill>
                  <a:schemeClr val="tx1"/>
                </a:solidFill>
                <a:latin typeface="Times New Roman" pitchFamily="18" charset="0"/>
                <a:cs typeface="Times New Roman" pitchFamily="18" charset="0"/>
              </a:rPr>
              <a:t>-A (interferon alfa-2a, recombinant) is administered in combination with </a:t>
            </a:r>
            <a:r>
              <a:rPr lang="en-IN" sz="1800" dirty="0" err="1" smtClean="0">
                <a:solidFill>
                  <a:schemeClr val="tx1"/>
                </a:solidFill>
                <a:latin typeface="Times New Roman" pitchFamily="18" charset="0"/>
                <a:cs typeface="Times New Roman" pitchFamily="18" charset="0"/>
              </a:rPr>
              <a:t>zidovudine</a:t>
            </a:r>
            <a:r>
              <a:rPr lang="en-IN" sz="1800" dirty="0" smtClean="0">
                <a:solidFill>
                  <a:schemeClr val="tx1"/>
                </a:solidFill>
                <a:latin typeface="Times New Roman" pitchFamily="18" charset="0"/>
                <a:cs typeface="Times New Roman" pitchFamily="18" charset="0"/>
              </a:rPr>
              <a:t> (AZT) </a:t>
            </a: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144</TotalTime>
  <Words>1064</Words>
  <Application>Microsoft Macintosh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Interferon Alfa-2a, Recombinant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Dosage : The recommended dosage of Roferon-A (interferon alfa-2a, recombinant) for the treatment of chronic hepatitis C is 3 MIU three times a week (tiw) administered subcutaneously for 12 months (48 to 52 weeks). As an alternative, patients may be treated with an induction dose of 6 MIU tiw for the first 3 months (12 weeks) followed by 3 MIU tiw for 9 months (36 weeks).    For Chronic Myelogenous Leukemia pateints the recommended initial dose of Roferon-A (interferon alfa-2a, recombinant) is 9 MIU daily administered as a subcutaneous injection. For Hairy cell leukimia The induction dose of Roferon-A (interferon alfa-2a, recombinant) is 3 MIU daily for 16 to 24 weeks, administered as a subcutaneous injection. The recommended maintenance dose is 3 MIU, tiw. Dose reduction by one-half or withholding of individual doses may be needed when severe adverse reactions occur. The use of doses higher than 3 MIU is not recommended in hairy cell leukemia.   Contraindication : Hypersensitivity to Roferon-A (interferon alfa-2a, recombinant) or any of its components,  Autoimmune hepatitis,  Hepatic decompensation (Child-Pugh class B and C) before or during treatment  Side effects : Injection site reactions (pain/swelling/redness), headache, tiredness, diarrhea, upset stomach, loss of appetite, back pain, dizziness, dry mouth, taste changes, nausea, or vomiting may occur. Tooth and gum problems may sometimes occur during treatment. Having a dry mouth can worsen this side effect.  Drug interaction : Roferon-A (interferon alfa-2a, recombinant) has been reported to reduce the clearance of theophylline. Synergistic toxicity has been observed when Roferon-A (interferon alfa-2a, recombinant) is administered in combination with zidovudine (AZT)  </vt:lpstr>
      <vt:lpstr>References : http://www.fda.gov/downloads/Drugs/DrugSafety/ucm111340.pdf  http://www.rxlist.com/roferon-a-drug.htm  http://www.webmd.com/drugs/2/drug-963/roferon-a-inj/details#side-effects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18</cp:revision>
  <dcterms:created xsi:type="dcterms:W3CDTF">2014-12-29T07:14:40Z</dcterms:created>
  <dcterms:modified xsi:type="dcterms:W3CDTF">2015-01-11T15:55:47Z</dcterms:modified>
</cp:coreProperties>
</file>